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6"/>
  </p:notesMasterIdLst>
  <p:handoutMasterIdLst>
    <p:handoutMasterId r:id="rId17"/>
  </p:handoutMasterIdLst>
  <p:sldIdLst>
    <p:sldId id="292" r:id="rId5"/>
    <p:sldId id="291" r:id="rId6"/>
    <p:sldId id="294" r:id="rId7"/>
    <p:sldId id="297" r:id="rId8"/>
    <p:sldId id="298" r:id="rId9"/>
    <p:sldId id="304" r:id="rId10"/>
    <p:sldId id="300" r:id="rId11"/>
    <p:sldId id="301" r:id="rId12"/>
    <p:sldId id="302" r:id="rId13"/>
    <p:sldId id="303" r:id="rId14"/>
    <p:sldId id="293" r:id="rId15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D8F"/>
    <a:srgbClr val="267E8B"/>
    <a:srgbClr val="374D81"/>
    <a:srgbClr val="9CCEC7"/>
    <a:srgbClr val="76CAF3"/>
    <a:srgbClr val="1AE1F6"/>
    <a:srgbClr val="738AC3"/>
    <a:srgbClr val="B5C1DF"/>
    <a:srgbClr val="E98B0D"/>
    <a:srgbClr val="E297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75" autoAdjust="0"/>
    <p:restoredTop sz="83204" autoAdjust="0"/>
  </p:normalViewPr>
  <p:slideViewPr>
    <p:cSldViewPr snapToGrid="0">
      <p:cViewPr varScale="1">
        <p:scale>
          <a:sx n="91" d="100"/>
          <a:sy n="91" d="100"/>
        </p:scale>
        <p:origin x="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Buonasera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tutti.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Oggi vi presento un caso di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twist gastrico post sleeve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gastrectomy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una complicanza rara, ma potenzialmente fortemente invalidante.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24877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sleeve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gastrectomy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è ormai una delle procedure bariatriche più eseguite e, nel complesso, presenta un buon profilo di sicurezza ed efficacia. Tra le complicanze tardive, oltre alle più comuni problematiche stenotiche e reflusso-correlate, esiste appunto una condizione decisamente meno frequente: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twist.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generalmente una stenosi funzionale elicoidale/assiale, diverso da una stenosi cicatriziale fissa; deriva soprattutto da errato allineamento della linea di sutura, angolazione o incongruenza tra parete anteriore e posteriore dello stomaco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669185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Come dicevamo, si tratta di una complicanza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 frequente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gli studi riportano un’incidenza piuttosto variabile, indicativamente compresa tra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 0,1 e il 4%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alcune casistiche più ampie sono state riportate percentuali dell’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1,2% e del 2,5%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conferma comunque della sua relativa rarità.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quanto riguarda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tempistica di insorgenza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il twist tende a manifestarsi soprattutto nelle prime settimane dopo l’intervento, con una comparsa media riportata intorno ai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40-60 giorni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Tuttavia, ed è un aspetto particolarmente interessante nel nostro caso,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 dobbiamo considerarlo esclusivamente come una complicanza precoce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perché può manifestarsi anche più tardivamente.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 punto di vista clinico, i sintomi sono quelli tipici di un’ostruzione del tubulo gastrico: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intolleranza agli alimenti solidi, nausea, vomito, disfagia, reflusso e, in alcuni casi, dolore post-prandiale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particolare, l’intolleranza ai solidi sembra essere uno dei segnali più frequenti ed è stata descritta in circa l’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80% dei pazienti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nei registri dedicati all’ostruzione dopo sleeve.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Infine, per quanto riguarda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sede anatomica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il twist interessa più frequentemente il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tratto medio dello stomaco, in particolare in corrispondenza dell’incisura angolare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anche se può coinvolgere anche la porzione prossimale.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44894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nostro caso è interessante proprio perché si discosta in parte da questo quadro: la paziente ha sviluppato la sintomatologia a circa sei mesi dall’intervento, quindi in maniera decisamente più tardiva rispetto alla maggior parte delle casistiche.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paziente era stata precedentemente sottoposta 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sleeve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gastrectomy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circa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sei mesi dall’intervento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iniziava a sviluppare una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disfagia progressiva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associata a una marcata riduzione dell’introito alimentare.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sintomatologia era progressivamente diventata così importante da determinare una compromissione significativa dello stato nutrizionale, fino a raggiungere un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BMI di 21 kg/m²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altro elemento particolarmente interessante era rappresentato dagli esami ematochimici.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paziente presentava infatti una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anemia microcitica ipocromica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emoglobina pari 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8,7 g/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associata a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iposideremia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ipovitaminosi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4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274457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questo punto, abbiamo quindi eseguito una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TC dell’addome con mezzo di contrasto per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Quello che si osserva è innanzitutto un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rallentamento della progressione del mezzo di contrasto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che tende a ristagnare nella porzione prossimale dello stomaco.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 inoltre presenti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ingesti nella porzione prossimale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conferma del significativo rallentamento dello svuotamento.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Proseguendo lungo il tubulo gastrico, si identifica una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stenosi a livello del passaggio tra la porzione orizzontale e la porzione verticale dello stomaco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 l’elemento più caratteristico è la morfologia del lume stenotico, che assume il tipico aspetto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“a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cavaturacciolo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 reperto, quindi, è fortemente suggestivo per una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torsione del tubulo gastrico.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ulteriore elemento radiologico molto interessante è rappresentato dalla posizione della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catenella chirurgica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livello della giunzione esofago-gastrica la catenella si trova sul versante laterale dello stomaco; nella porzione prossimale si porta invece sul versante mediale, per poi tornare sul versante laterale in corrispondenza della stenosi.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5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242676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it-IT" b="1" dirty="0"/>
              <a:t>La ricostruzione evidenzia in maniera immediata la deformazione del tubulo gastrico e ci aiuta a comprendere meglio la componente torsionale della stenosi. 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6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680811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questo punto si poneva il problema terapeutico.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Nei pazienti con twist gastrico, l’approccio può essere diverso in relazione alla severità dell’alterazione anatomica e alla possibilità di ottenere una correzione endoscopica.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Nei casi in cui la torsione sia correggibile e non vi sia una stenosi strutturata, un approccio endoscopico può rappresentare una valida opzione.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 nostro caso, tuttavia, la situazione anatomica e la severità della sintomatologia rendevano necessario un approccio chirurgico.</a:t>
            </a:r>
          </a:p>
          <a:p>
            <a:pPr lvl="0"/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Trattandosi infatti di torsione/</a:t>
            </a:r>
            <a:r>
              <a:rPr lang="it-IT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helix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“marcata” con asse gastrico spiraliforme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anche se temporaneamente “aperta” con dilatazione o </a:t>
            </a:r>
            <a:r>
              <a:rPr lang="it-IT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stent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può facilmente recidivare.</a:t>
            </a:r>
          </a:p>
          <a:p>
            <a:pPr lvl="0"/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Abbiamo quindi proceduto 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revisione chirurgica con conversione della sleeve in bypass gastrico Roux-en-Y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7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29905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All’esplorazione chirurgica viene identificata la sede del twist gastrico, responsabile della significativa stenosi del lume, che non risulta oltrepassabile neppure mediante </a:t>
            </a:r>
            <a:r>
              <a:rPr lang="it-IT" dirty="0" err="1"/>
              <a:t>sondone</a:t>
            </a:r>
            <a:r>
              <a:rPr lang="it-IT" dirty="0"/>
              <a:t> orogastrico da 36 Fr. Alla luce del quadro anatomico riscontrato, si decide di procedere alla resezione del segmento gastrico interessato dal twist, con l’obiettivo di rimuovere il tratto patologico e ripristinare un adeguato transito alimentare.</a:t>
            </a:r>
          </a:p>
          <a:p>
            <a:r>
              <a:rPr lang="it-IT" dirty="0"/>
              <a:t>Dopo la resezione, si procede quindi alla conversione in bypass gastrico, confezionando prima un’anastomosi gastro-digiunale e successivamente l’anastomosi al piede dell’ansa, completando così la ricostruzione della continuità digestiva.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8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170680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decorso postoperatorio è risultato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regolare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Soprattutto, abbiamo osservato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completa risoluzione della disfagia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progressiva ripresa della normale alimentazione.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9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829690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Vorrei quindi concludere sottolineando alcuni punti.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twist gastrico dopo sleeve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gastrectomy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è una complicanza rara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un’incidenza riportata in letteratura inferiore all’1%, ma il suo impatto clinico può essere molto rilevante.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 essere quindi considerato nella diagnosi differenziale di una paziente sottoposta a sleeve che sviluppi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disfagia persistente, vomito, intolleranza alimentare e calo ponderale non altrimenti spiegato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questo contesto,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TC con contrasto per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può fornire informazioni fondamentali non soltanto sulla presenza di una stenosi, ma soprattutto sulla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conformazione del tubulo gastrico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permettendo di riconoscere reperti caratteristici come la morfologia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cavaturacciolo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le alterazioni del decorso della catenella chirurgica.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Infine, dal punto di vista terapeutico, è importante distinguere i casi potenzialmente trattabili per via endoscopica da quelli in cui è presente una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torsione strutturata o irreversibile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 nostro caso,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conversione a bypass gastrico Roux-en-Y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 consentito di risolvere l’ostruzione, superare definitivamente l’alterazione anatomica e ottenere la completa risoluzione della sintomatologia.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conclusione, il messaggio che vorremmo portare è che, nel paziente sintomatico dopo sleeve, una disfagia persistente non deve essere banalizzata: riconoscere il twist e identificarne precocemente la natura anatomica permette di indirizzare il paziente verso il trattamento più appropriato.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10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653768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97830" y="758952"/>
            <a:ext cx="5624294" cy="3227514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rPr lang="it-IT" dirty="0">
                <a:solidFill>
                  <a:srgbClr val="043D8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TWIST GASTRICO DOPO SLEEVE GASTRECTOMY:</a:t>
            </a:r>
            <a:br>
              <a:rPr lang="it-IT" dirty="0">
                <a:solidFill>
                  <a:srgbClr val="043D8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dirty="0">
                <a:solidFill>
                  <a:srgbClr val="043D8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DALLA DIAGNOSI RADIOLOGICA ALLA REVISIONE CHIRURGICA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4157" y="4451350"/>
            <a:ext cx="5660621" cy="1743710"/>
          </a:xfrm>
        </p:spPr>
        <p:txBody>
          <a:bodyPr>
            <a:normAutofit fontScale="85000" lnSpcReduction="20000"/>
          </a:bodyPr>
          <a:lstStyle/>
          <a:p>
            <a:r>
              <a:rPr lang="it-IT" sz="2800" b="1" dirty="0"/>
              <a:t>Gloria Faletra</a:t>
            </a:r>
          </a:p>
          <a:p>
            <a:r>
              <a:rPr lang="it-IT" sz="2800" dirty="0"/>
              <a:t>Università degli studi di Catania</a:t>
            </a:r>
          </a:p>
          <a:p>
            <a:r>
              <a:rPr lang="it-IT" sz="2800" b="1" dirty="0"/>
              <a:t>Azienda Ospedaliera Cannizzaro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ICOB - App su Google Play">
            <a:extLst>
              <a:ext uri="{FF2B5EF4-FFF2-40B4-BE49-F238E27FC236}">
                <a16:creationId xmlns:a16="http://schemas.microsoft.com/office/drawing/2014/main" id="{92A260C9-E69A-66A5-CCD3-4424C229A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634" y="182880"/>
            <a:ext cx="1524000" cy="1524000"/>
          </a:xfrm>
          <a:prstGeom prst="rect">
            <a:avLst/>
          </a:prstGeom>
        </p:spPr>
      </p:pic>
      <p:pic>
        <p:nvPicPr>
          <p:cNvPr id="3" name="Picture 8" descr="Portale Risorse Umane">
            <a:extLst>
              <a:ext uri="{FF2B5EF4-FFF2-40B4-BE49-F238E27FC236}">
                <a16:creationId xmlns:a16="http://schemas.microsoft.com/office/drawing/2014/main" id="{0F6190A5-65D9-A7B1-9E4F-FA874325B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3541" y="1902543"/>
            <a:ext cx="1910186" cy="125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5C358127-7BA6-5F9D-32F0-1BBFFB19D3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0736826" y="3037799"/>
            <a:ext cx="1223808" cy="205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CFC1A4D9-BE16-84DA-64FE-8F829191AE7E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F4645CA4-969D-D3E0-67E2-CAADC3A4AF21}"/>
              </a:ext>
            </a:extLst>
          </p:cNvPr>
          <p:cNvSpPr txBox="1"/>
          <p:nvPr/>
        </p:nvSpPr>
        <p:spPr>
          <a:xfrm>
            <a:off x="505870" y="514859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48"/>
                </a:solidFill>
                <a:latin typeface="Aptos Display"/>
              </a:defRPr>
            </a:pPr>
            <a:r>
              <a:rPr dirty="0" err="1"/>
              <a:t>Perché</a:t>
            </a:r>
            <a:r>
              <a:rPr dirty="0"/>
              <a:t> </a:t>
            </a:r>
            <a:r>
              <a:rPr dirty="0" err="1"/>
              <a:t>parlare</a:t>
            </a:r>
            <a:r>
              <a:rPr dirty="0"/>
              <a:t> di twist?</a:t>
            </a: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4A2E8F43-4F2F-90B3-2E9A-5E912EC18BF0}"/>
              </a:ext>
            </a:extLst>
          </p:cNvPr>
          <p:cNvSpPr/>
          <p:nvPr/>
        </p:nvSpPr>
        <p:spPr>
          <a:xfrm>
            <a:off x="2689707" y="1458466"/>
            <a:ext cx="2743200" cy="731520"/>
          </a:xfrm>
          <a:prstGeom prst="roundRect">
            <a:avLst/>
          </a:prstGeom>
          <a:solidFill>
            <a:srgbClr val="EAF4F6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C3048"/>
                </a:solidFill>
                <a:latin typeface="Aptos"/>
              </a:defRPr>
            </a:pPr>
            <a:r>
              <a:t>COMPLICANZA RARA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757321C8-DECF-6786-4820-4D969D382DFC}"/>
              </a:ext>
            </a:extLst>
          </p:cNvPr>
          <p:cNvSpPr/>
          <p:nvPr/>
        </p:nvSpPr>
        <p:spPr>
          <a:xfrm>
            <a:off x="6461607" y="1458466"/>
            <a:ext cx="3337560" cy="731520"/>
          </a:xfrm>
          <a:prstGeom prst="roundRect">
            <a:avLst/>
          </a:prstGeom>
          <a:solidFill>
            <a:srgbClr val="F5EFE8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C3048"/>
                </a:solidFill>
                <a:latin typeface="Aptos"/>
              </a:defRPr>
            </a:pPr>
            <a:r>
              <a:t>IMPATTO CLINICO ELEVATO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46E7202E-83C3-84BA-0077-6BCA914EDBB1}"/>
              </a:ext>
            </a:extLst>
          </p:cNvPr>
          <p:cNvSpPr/>
          <p:nvPr/>
        </p:nvSpPr>
        <p:spPr>
          <a:xfrm>
            <a:off x="4061307" y="2596893"/>
            <a:ext cx="4069080" cy="731520"/>
          </a:xfrm>
          <a:prstGeom prst="roundRect">
            <a:avLst/>
          </a:prstGeom>
          <a:solidFill>
            <a:srgbClr val="EAF4F6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C3048"/>
                </a:solidFill>
                <a:latin typeface="Aptos"/>
              </a:defRPr>
            </a:pPr>
            <a:r>
              <a:t>DIAGNOSI SPESSO RADIOLOGICA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E1859A02-3BA5-0CB0-3E69-9CCCA4726458}"/>
              </a:ext>
            </a:extLst>
          </p:cNvPr>
          <p:cNvSpPr txBox="1"/>
          <p:nvPr/>
        </p:nvSpPr>
        <p:spPr>
          <a:xfrm>
            <a:off x="329184" y="3702215"/>
            <a:ext cx="104241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1"/>
                </a:solidFill>
                <a:latin typeface="Aptos"/>
              </a:defRPr>
            </a:pPr>
            <a:r>
              <a:rPr dirty="0"/>
              <a:t>• Stenosi </a:t>
            </a:r>
            <a:r>
              <a:rPr dirty="0" err="1"/>
              <a:t>funzionale</a:t>
            </a:r>
            <a:r>
              <a:rPr dirty="0"/>
              <a:t> </a:t>
            </a:r>
            <a:r>
              <a:rPr dirty="0" err="1"/>
              <a:t>elicoidale</a:t>
            </a:r>
            <a:r>
              <a:rPr dirty="0"/>
              <a:t>/</a:t>
            </a:r>
            <a:r>
              <a:rPr dirty="0" err="1"/>
              <a:t>assiale</a:t>
            </a:r>
            <a:r>
              <a:rPr dirty="0"/>
              <a:t>, </a:t>
            </a:r>
            <a:r>
              <a:rPr dirty="0" err="1"/>
              <a:t>distinta</a:t>
            </a:r>
            <a:r>
              <a:rPr dirty="0"/>
              <a:t> da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stenosi</a:t>
            </a:r>
            <a:r>
              <a:rPr dirty="0"/>
              <a:t> </a:t>
            </a:r>
            <a:r>
              <a:rPr dirty="0" err="1"/>
              <a:t>cicatriziale</a:t>
            </a:r>
            <a:r>
              <a:rPr dirty="0"/>
              <a:t> </a:t>
            </a:r>
            <a:r>
              <a:rPr dirty="0" err="1"/>
              <a:t>fissa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232A3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Meccanismi</a:t>
            </a:r>
            <a:r>
              <a:rPr dirty="0"/>
              <a:t> </a:t>
            </a:r>
            <a:r>
              <a:rPr dirty="0" err="1"/>
              <a:t>implicati</a:t>
            </a:r>
            <a:r>
              <a:rPr dirty="0"/>
              <a:t>: </a:t>
            </a:r>
            <a:r>
              <a:rPr dirty="0" err="1"/>
              <a:t>errato</a:t>
            </a:r>
            <a:r>
              <a:rPr dirty="0"/>
              <a:t> </a:t>
            </a:r>
            <a:r>
              <a:rPr dirty="0" err="1"/>
              <a:t>allineamento</a:t>
            </a:r>
            <a:r>
              <a:rPr dirty="0"/>
              <a:t> della </a:t>
            </a:r>
            <a:r>
              <a:rPr dirty="0" err="1"/>
              <a:t>linea</a:t>
            </a:r>
            <a:r>
              <a:rPr dirty="0"/>
              <a:t> di sutura, </a:t>
            </a:r>
            <a:r>
              <a:rPr dirty="0" err="1"/>
              <a:t>angolazione</a:t>
            </a:r>
            <a:r>
              <a:rPr dirty="0"/>
              <a:t> e </a:t>
            </a:r>
            <a:r>
              <a:rPr dirty="0" err="1"/>
              <a:t>incongruenza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parete</a:t>
            </a:r>
            <a:r>
              <a:rPr dirty="0"/>
              <a:t> </a:t>
            </a:r>
            <a:r>
              <a:rPr dirty="0" err="1"/>
              <a:t>anteriore</a:t>
            </a:r>
            <a:r>
              <a:rPr dirty="0"/>
              <a:t> e </a:t>
            </a:r>
            <a:r>
              <a:rPr dirty="0" err="1"/>
              <a:t>posteriore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232A31"/>
                </a:solidFill>
                <a:latin typeface="Aptos"/>
              </a:defRPr>
            </a:pPr>
            <a:r>
              <a:rPr dirty="0"/>
              <a:t>• La </a:t>
            </a:r>
            <a:r>
              <a:rPr dirty="0" err="1"/>
              <a:t>presentazione</a:t>
            </a:r>
            <a:r>
              <a:rPr dirty="0"/>
              <a:t> </a:t>
            </a:r>
            <a:r>
              <a:rPr dirty="0" err="1"/>
              <a:t>clinica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mimare</a:t>
            </a:r>
            <a:r>
              <a:rPr dirty="0"/>
              <a:t> </a:t>
            </a:r>
            <a:r>
              <a:rPr dirty="0" err="1"/>
              <a:t>altre</a:t>
            </a:r>
            <a:r>
              <a:rPr dirty="0"/>
              <a:t> </a:t>
            </a:r>
            <a:r>
              <a:rPr dirty="0" err="1"/>
              <a:t>complicanze</a:t>
            </a:r>
            <a:r>
              <a:rPr dirty="0"/>
              <a:t> della sleeve.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5F49ADF9-A158-1957-F180-4D26AFF51584}"/>
              </a:ext>
            </a:extLst>
          </p:cNvPr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784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145AA21-42C0-9CB3-FC11-1C18CBD4ED7A}"/>
              </a:ext>
            </a:extLst>
          </p:cNvPr>
          <p:cNvSpPr txBox="1"/>
          <p:nvPr/>
        </p:nvSpPr>
        <p:spPr>
          <a:xfrm>
            <a:off x="329184" y="5841444"/>
            <a:ext cx="117304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Wesley Vosburg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R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, Carter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J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Khorgami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Z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, Fam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J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, El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Djouzi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S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, Groller KD, Joe Northup C,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Papasavas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 P. A literature review on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reoperative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metabolic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 and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bariatric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 surgery for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chronic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complications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: American Society for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Metabolic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 and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Bariatric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 Surgery Clinical Issues Committee and Surgery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Revision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 Task Force.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Surg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 Obes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Relat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Dis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. 2026 Aug;22(8):823-831. </a:t>
            </a:r>
            <a:r>
              <a:rPr lang="it-IT" sz="14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doi</a:t>
            </a:r>
            <a:r>
              <a:rPr lang="it-IT" sz="1400" b="0" i="0" u="none" strike="noStrike" dirty="0">
                <a:solidFill>
                  <a:schemeClr val="tx1"/>
                </a:solidFill>
                <a:effectLst/>
                <a:latin typeface="+mn-lt"/>
              </a:rPr>
              <a:t>: 10.1016/j.soard.2026.05.004. Epub 2026 May 11. PMID: 42230261.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EE598-4FF2-B822-460B-127EE2CB1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ICOB - App su Google Play">
            <a:extLst>
              <a:ext uri="{FF2B5EF4-FFF2-40B4-BE49-F238E27FC236}">
                <a16:creationId xmlns:a16="http://schemas.microsoft.com/office/drawing/2014/main" id="{2C05B652-CE37-0AE1-C69E-144FDC7EF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634" y="164592"/>
            <a:ext cx="1524000" cy="1524000"/>
          </a:xfrm>
          <a:prstGeom prst="rect">
            <a:avLst/>
          </a:prstGeom>
        </p:spPr>
      </p:pic>
      <p:pic>
        <p:nvPicPr>
          <p:cNvPr id="3" name="Picture 8" descr="Portale Risorse Umane">
            <a:extLst>
              <a:ext uri="{FF2B5EF4-FFF2-40B4-BE49-F238E27FC236}">
                <a16:creationId xmlns:a16="http://schemas.microsoft.com/office/drawing/2014/main" id="{102CB76E-2078-20D6-7986-57C8BF028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3541" y="1902543"/>
            <a:ext cx="1910186" cy="125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B55F9A99-2559-FD50-EFFE-D64F4C944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0736826" y="3037799"/>
            <a:ext cx="1223808" cy="205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E6231AF7-9CEA-94D4-4DE9-7DB349DB185A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79C1D139-BAEA-1696-7E5A-82F6E7175E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840881"/>
              </p:ext>
            </p:extLst>
          </p:nvPr>
        </p:nvGraphicFramePr>
        <p:xfrm>
          <a:off x="535704" y="381321"/>
          <a:ext cx="9365226" cy="63056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19083">
                  <a:extLst>
                    <a:ext uri="{9D8B030D-6E8A-4147-A177-3AD203B41FA5}">
                      <a16:colId xmlns:a16="http://schemas.microsoft.com/office/drawing/2014/main" val="834667860"/>
                    </a:ext>
                  </a:extLst>
                </a:gridCol>
                <a:gridCol w="4724401">
                  <a:extLst>
                    <a:ext uri="{9D8B030D-6E8A-4147-A177-3AD203B41FA5}">
                      <a16:colId xmlns:a16="http://schemas.microsoft.com/office/drawing/2014/main" val="860361942"/>
                    </a:ext>
                  </a:extLst>
                </a:gridCol>
                <a:gridCol w="3121742">
                  <a:extLst>
                    <a:ext uri="{9D8B030D-6E8A-4147-A177-3AD203B41FA5}">
                      <a16:colId xmlns:a16="http://schemas.microsoft.com/office/drawing/2014/main" val="1888417663"/>
                    </a:ext>
                  </a:extLst>
                </a:gridCol>
              </a:tblGrid>
              <a:tr h="316205">
                <a:tc>
                  <a:txBody>
                    <a:bodyPr/>
                    <a:lstStyle/>
                    <a:p>
                      <a:r>
                        <a:rPr lang="it-IT" dirty="0"/>
                        <a:t>Aspetto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Dati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Evidenza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528559"/>
                  </a:ext>
                </a:extLst>
              </a:tr>
              <a:tr h="1247494">
                <a:tc>
                  <a:txBody>
                    <a:bodyPr/>
                    <a:lstStyle/>
                    <a:p>
                      <a:r>
                        <a:rPr lang="it-IT" dirty="0"/>
                        <a:t>Frequenza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Circa 0,1–4% nei diversi studi; 1,23% in una serie di 3.634 LSG e 2,5% in una serie di 860 LSG	</a:t>
                      </a:r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Abd Ellatif ME, Abbas A. Management Options for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Twisted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Gastric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Tube after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Laparoscopic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Sleeve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Gastrectomy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Obes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Surg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2017 Sep;27(9):2404-2409.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10.1007/s11695-017-2649-y. PMID: 28361494.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356369"/>
                  </a:ext>
                </a:extLst>
              </a:tr>
              <a:tr h="779684">
                <a:tc>
                  <a:txBody>
                    <a:bodyPr/>
                    <a:lstStyle/>
                    <a:p>
                      <a:r>
                        <a:rPr lang="it-IT" dirty="0"/>
                        <a:t>Esordio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 genere entro le prime settimane: media 40 giorni o 59,8 giorni nei principali studi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Hassan MI, Khalifa MS. Role of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Endoscopic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Stent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Insertion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Management of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Gastric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Twist after Sleeve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Gastrectomy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Obes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Surg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2020 Aug;30(8):2877-2882.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10.1007/s11695-020-04641-x. PMID: 32358685.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446906"/>
                  </a:ext>
                </a:extLst>
              </a:tr>
              <a:tr h="1949210">
                <a:tc>
                  <a:txBody>
                    <a:bodyPr/>
                    <a:lstStyle/>
                    <a:p>
                      <a:r>
                        <a:rPr lang="it-IT" dirty="0"/>
                        <a:t>Sintomi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Intolleranza ai solidi, nausea, vomito, disfagia, reflusso e dolore post-prandiale; l’intolleranza ai solidi era presente nell’80% dei casi di ostruzione post-LSG nel registro scandinavo	</a:t>
                      </a:r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Sillén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L, Andersson E.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Obstruction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after Sleeve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Gastrectomy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Prevalence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and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Interventions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a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Cohort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Study of 9,726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Patients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with Data from the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Scandinavian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Obesity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Surgery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Registry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SOReg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 Obes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Surg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2021 Nov;31(11):4701-4707.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10.1007/s11695-021-05574-9. Epub 2021 Aug 15. PMID: 34392476; PMCID: PMC8490247.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72517"/>
                  </a:ext>
                </a:extLst>
              </a:tr>
              <a:tr h="1013589">
                <a:tc>
                  <a:txBody>
                    <a:bodyPr/>
                    <a:lstStyle/>
                    <a:p>
                      <a:r>
                        <a:rPr lang="it-IT" dirty="0"/>
                        <a:t>Sede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Più frequentemente tratto medio/incisura angolare, ma può interessare anche il tratto prossimale	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Simone B,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Chouillard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E. Operative management of acute abdomen after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bariatric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surgery in the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emergency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setting: the OBA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guidelines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World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Emerg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Surg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2022 Sep 27;17(1):51.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10.1186/s13017-022-00452-w.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Erratum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in: World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Emerg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Surg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2022 Nov 7;17(1):58. </a:t>
                      </a:r>
                      <a:r>
                        <a:rPr lang="it-IT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</a:t>
                      </a: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10.1186/s13017-022-00460-w. PMID: 36167572; PMCID: PMC9516804.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50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263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F6F22-35CE-BE14-5395-AA9E15B6D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ICOB - App su Google Play">
            <a:extLst>
              <a:ext uri="{FF2B5EF4-FFF2-40B4-BE49-F238E27FC236}">
                <a16:creationId xmlns:a16="http://schemas.microsoft.com/office/drawing/2014/main" id="{F0706443-C846-6C6C-58F1-2D4DFDDD3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634" y="164592"/>
            <a:ext cx="1524000" cy="1524000"/>
          </a:xfrm>
          <a:prstGeom prst="rect">
            <a:avLst/>
          </a:prstGeom>
        </p:spPr>
      </p:pic>
      <p:pic>
        <p:nvPicPr>
          <p:cNvPr id="3" name="Picture 8" descr="Portale Risorse Umane">
            <a:extLst>
              <a:ext uri="{FF2B5EF4-FFF2-40B4-BE49-F238E27FC236}">
                <a16:creationId xmlns:a16="http://schemas.microsoft.com/office/drawing/2014/main" id="{2F9B1202-91C9-BC3A-4817-ACEA897A4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3541" y="1902543"/>
            <a:ext cx="1910186" cy="125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D3CD97EA-40AE-12B0-E3B0-645DFB40B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0736826" y="3037799"/>
            <a:ext cx="1223808" cy="205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0C9E4900-012C-6139-7180-0DE8E0F8847B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6228C25A-01B8-675E-48F3-687134D0692C}"/>
              </a:ext>
            </a:extLst>
          </p:cNvPr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48"/>
                </a:solidFill>
                <a:latin typeface="Aptos Display"/>
              </a:defRPr>
            </a:pPr>
            <a:r>
              <a:rPr dirty="0"/>
              <a:t>Il </a:t>
            </a:r>
            <a:r>
              <a:rPr dirty="0" err="1"/>
              <a:t>caso</a:t>
            </a:r>
            <a:r>
              <a:rPr dirty="0"/>
              <a:t> </a:t>
            </a:r>
            <a:r>
              <a:rPr dirty="0" err="1"/>
              <a:t>clinico</a:t>
            </a:r>
            <a:endParaRPr dirty="0"/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7DA734F7-3E91-8C22-AC8B-AF037C1563B9}"/>
              </a:ext>
            </a:extLst>
          </p:cNvPr>
          <p:cNvSpPr/>
          <p:nvPr/>
        </p:nvSpPr>
        <p:spPr>
          <a:xfrm>
            <a:off x="2666847" y="1395427"/>
            <a:ext cx="2926080" cy="777240"/>
          </a:xfrm>
          <a:prstGeom prst="roundRect">
            <a:avLst/>
          </a:prstGeom>
          <a:solidFill>
            <a:srgbClr val="EAF4F6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1C3048"/>
                </a:solidFill>
                <a:latin typeface="Aptos"/>
              </a:defRPr>
            </a:pPr>
            <a:r>
              <a:t>DISFAGIA PROGRESSIVA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CE72C691-E31B-697B-741A-1B4269F65E03}"/>
              </a:ext>
            </a:extLst>
          </p:cNvPr>
          <p:cNvSpPr/>
          <p:nvPr/>
        </p:nvSpPr>
        <p:spPr>
          <a:xfrm>
            <a:off x="6347307" y="1395427"/>
            <a:ext cx="3429000" cy="777240"/>
          </a:xfrm>
          <a:prstGeom prst="roundRect">
            <a:avLst/>
          </a:prstGeom>
          <a:solidFill>
            <a:srgbClr val="F5EFE8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C3048"/>
                </a:solidFill>
                <a:latin typeface="Aptos"/>
              </a:defRPr>
            </a:pPr>
            <a:r>
              <a:t>RIDOTTO INTROITO ALIMENTARE</a:t>
            </a: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EC8D591E-B446-198F-95C2-EE1E2F0A0E6B}"/>
              </a:ext>
            </a:extLst>
          </p:cNvPr>
          <p:cNvSpPr/>
          <p:nvPr/>
        </p:nvSpPr>
        <p:spPr>
          <a:xfrm>
            <a:off x="4129887" y="2561029"/>
            <a:ext cx="3931920" cy="777240"/>
          </a:xfrm>
          <a:prstGeom prst="roundRect">
            <a:avLst/>
          </a:prstGeom>
          <a:solidFill>
            <a:srgbClr val="EAF4F6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1C3048"/>
                </a:solidFill>
                <a:latin typeface="Aptos"/>
              </a:defRPr>
            </a:pPr>
            <a:r>
              <a:t>BMI 21 kg/m²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F26BEDFC-A93C-0E4D-D069-F5B0F16B2315}"/>
              </a:ext>
            </a:extLst>
          </p:cNvPr>
          <p:cNvSpPr txBox="1"/>
          <p:nvPr/>
        </p:nvSpPr>
        <p:spPr>
          <a:xfrm>
            <a:off x="914400" y="3932511"/>
            <a:ext cx="103327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A31"/>
                </a:solidFill>
                <a:latin typeface="Aptos"/>
              </a:defRPr>
            </a:pPr>
            <a:r>
              <a:rPr dirty="0"/>
              <a:t>• Progressiva </a:t>
            </a:r>
            <a:r>
              <a:rPr dirty="0" err="1"/>
              <a:t>riduzione</a:t>
            </a:r>
            <a:r>
              <a:rPr dirty="0"/>
              <a:t> della </a:t>
            </a:r>
            <a:r>
              <a:rPr dirty="0" err="1"/>
              <a:t>tolleranza</a:t>
            </a:r>
            <a:r>
              <a:rPr dirty="0"/>
              <a:t> </a:t>
            </a:r>
            <a:r>
              <a:rPr dirty="0" err="1"/>
              <a:t>alimentare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200">
                <a:solidFill>
                  <a:srgbClr val="232A3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Compromissione</a:t>
            </a:r>
            <a:r>
              <a:rPr dirty="0"/>
              <a:t> </a:t>
            </a:r>
            <a:r>
              <a:rPr dirty="0" err="1"/>
              <a:t>dello</a:t>
            </a:r>
            <a:r>
              <a:rPr dirty="0"/>
              <a:t> </a:t>
            </a:r>
            <a:r>
              <a:rPr dirty="0" err="1"/>
              <a:t>stato</a:t>
            </a:r>
            <a:r>
              <a:rPr dirty="0"/>
              <a:t> </a:t>
            </a:r>
            <a:r>
              <a:rPr dirty="0" err="1"/>
              <a:t>nutrizionale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200">
                <a:solidFill>
                  <a:srgbClr val="232A31"/>
                </a:solidFill>
                <a:latin typeface="Aptos"/>
              </a:defRPr>
            </a:pPr>
            <a:r>
              <a:rPr dirty="0"/>
              <a:t>• Anemia </a:t>
            </a:r>
            <a:r>
              <a:rPr dirty="0" err="1"/>
              <a:t>microcitica</a:t>
            </a:r>
            <a:r>
              <a:rPr dirty="0"/>
              <a:t> </a:t>
            </a:r>
            <a:r>
              <a:rPr dirty="0" err="1"/>
              <a:t>ipocromica</a:t>
            </a:r>
            <a:r>
              <a:rPr dirty="0"/>
              <a:t>: Hb 8,7 g/dL.</a:t>
            </a:r>
          </a:p>
          <a:p>
            <a:pPr>
              <a:spcAft>
                <a:spcPts val="1200"/>
              </a:spcAft>
              <a:defRPr sz="2200">
                <a:solidFill>
                  <a:srgbClr val="232A3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Associata</a:t>
            </a:r>
            <a:r>
              <a:rPr dirty="0"/>
              <a:t> </a:t>
            </a:r>
            <a:r>
              <a:rPr dirty="0" err="1"/>
              <a:t>iposideremia</a:t>
            </a:r>
            <a:r>
              <a:rPr dirty="0"/>
              <a:t> e </a:t>
            </a:r>
            <a:r>
              <a:rPr dirty="0" err="1"/>
              <a:t>ipovitaminosi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8966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1C66F-82C8-7B8E-1246-F13FE79CB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ICOB - App su Google Play">
            <a:extLst>
              <a:ext uri="{FF2B5EF4-FFF2-40B4-BE49-F238E27FC236}">
                <a16:creationId xmlns:a16="http://schemas.microsoft.com/office/drawing/2014/main" id="{C07AD04F-C45E-7842-28C5-E543426031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634" y="164592"/>
            <a:ext cx="1524000" cy="1524000"/>
          </a:xfrm>
          <a:prstGeom prst="rect">
            <a:avLst/>
          </a:prstGeom>
        </p:spPr>
      </p:pic>
      <p:pic>
        <p:nvPicPr>
          <p:cNvPr id="3" name="Picture 8" descr="Portale Risorse Umane">
            <a:extLst>
              <a:ext uri="{FF2B5EF4-FFF2-40B4-BE49-F238E27FC236}">
                <a16:creationId xmlns:a16="http://schemas.microsoft.com/office/drawing/2014/main" id="{75B6D264-C535-B282-EC14-52B394D8E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3541" y="1902543"/>
            <a:ext cx="1910186" cy="125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FA62CAFE-962C-DD02-F33D-FC23BA4564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0736826" y="3037799"/>
            <a:ext cx="1223808" cy="205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181ADA92-0091-1E5B-F346-F4C7537F9E0A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FFFCF4A7-7394-544A-9919-96EE64A9C1D1}"/>
              </a:ext>
            </a:extLst>
          </p:cNvPr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48"/>
                </a:solidFill>
                <a:latin typeface="Aptos Display"/>
              </a:defRPr>
            </a:pPr>
            <a:r>
              <a:rPr dirty="0"/>
              <a:t>TC </a:t>
            </a:r>
            <a:r>
              <a:rPr dirty="0" err="1"/>
              <a:t>addome</a:t>
            </a:r>
            <a:r>
              <a:rPr dirty="0"/>
              <a:t> con </a:t>
            </a:r>
            <a:r>
              <a:rPr dirty="0" err="1"/>
              <a:t>contrasto</a:t>
            </a:r>
            <a:r>
              <a:rPr dirty="0"/>
              <a:t> per </a:t>
            </a:r>
            <a:r>
              <a:rPr dirty="0" err="1"/>
              <a:t>os</a:t>
            </a:r>
            <a:endParaRPr dirty="0"/>
          </a:p>
        </p:txBody>
      </p:sp>
      <p:sp>
        <p:nvSpPr>
          <p:cNvPr id="9" name="Isosceles Triangle 6">
            <a:extLst>
              <a:ext uri="{FF2B5EF4-FFF2-40B4-BE49-F238E27FC236}">
                <a16:creationId xmlns:a16="http://schemas.microsoft.com/office/drawing/2014/main" id="{ACBAFEF8-588D-FE2D-FF18-4BB634B8369C}"/>
              </a:ext>
            </a:extLst>
          </p:cNvPr>
          <p:cNvSpPr/>
          <p:nvPr/>
        </p:nvSpPr>
        <p:spPr>
          <a:xfrm rot="5400000">
            <a:off x="3630168" y="3383280"/>
            <a:ext cx="502920" cy="548640"/>
          </a:xfrm>
          <a:prstGeom prst="triangle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C5534963-8689-0821-A902-44D7ADDA977E}"/>
              </a:ext>
            </a:extLst>
          </p:cNvPr>
          <p:cNvSpPr/>
          <p:nvPr/>
        </p:nvSpPr>
        <p:spPr>
          <a:xfrm>
            <a:off x="7451668" y="850818"/>
            <a:ext cx="2619895" cy="658368"/>
          </a:xfrm>
          <a:prstGeom prst="roundRect">
            <a:avLst/>
          </a:prstGeom>
          <a:solidFill>
            <a:srgbClr val="EAF4F6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C3048"/>
                </a:solidFill>
                <a:latin typeface="Aptos"/>
              </a:defRPr>
            </a:pPr>
            <a:r>
              <a:rPr dirty="0"/>
              <a:t>RISTAGNO DEGLI INGESTI</a:t>
            </a: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CEE73E9E-37E5-ABFE-0075-956A4666BFFC}"/>
              </a:ext>
            </a:extLst>
          </p:cNvPr>
          <p:cNvSpPr/>
          <p:nvPr/>
        </p:nvSpPr>
        <p:spPr>
          <a:xfrm>
            <a:off x="7452360" y="2435036"/>
            <a:ext cx="2619895" cy="658368"/>
          </a:xfrm>
          <a:prstGeom prst="roundRect">
            <a:avLst/>
          </a:prstGeom>
          <a:solidFill>
            <a:srgbClr val="F5EFE8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C3048"/>
                </a:solidFill>
                <a:latin typeface="Aptos"/>
              </a:defRPr>
            </a:pPr>
            <a:r>
              <a:rPr dirty="0"/>
              <a:t>STENOSI · PASSAGGIO ORIZZONTALE/VERTICALE</a:t>
            </a:r>
          </a:p>
        </p:txBody>
      </p:sp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B75255BA-1A7A-C5A9-4C60-26367D226961}"/>
              </a:ext>
            </a:extLst>
          </p:cNvPr>
          <p:cNvSpPr/>
          <p:nvPr/>
        </p:nvSpPr>
        <p:spPr>
          <a:xfrm>
            <a:off x="7451669" y="4019253"/>
            <a:ext cx="2619895" cy="658368"/>
          </a:xfrm>
          <a:prstGeom prst="roundRect">
            <a:avLst/>
          </a:prstGeom>
          <a:solidFill>
            <a:srgbClr val="EAF4F6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C3048"/>
                </a:solidFill>
                <a:latin typeface="Aptos"/>
              </a:defRPr>
            </a:pPr>
            <a:r>
              <a:rPr dirty="0"/>
              <a:t>MORFOLOGIA “A CAVATURACCI</a:t>
            </a:r>
            <a:r>
              <a:rPr lang="it-IT" dirty="0"/>
              <a:t>OLO</a:t>
            </a:r>
            <a:r>
              <a:rPr dirty="0"/>
              <a:t>”</a:t>
            </a:r>
          </a:p>
        </p:txBody>
      </p:sp>
      <p:sp>
        <p:nvSpPr>
          <p:cNvPr id="14" name="Rounded Rectangle 11">
            <a:extLst>
              <a:ext uri="{FF2B5EF4-FFF2-40B4-BE49-F238E27FC236}">
                <a16:creationId xmlns:a16="http://schemas.microsoft.com/office/drawing/2014/main" id="{0B739521-9C16-7916-F8F0-AC40C6EBB33B}"/>
              </a:ext>
            </a:extLst>
          </p:cNvPr>
          <p:cNvSpPr/>
          <p:nvPr/>
        </p:nvSpPr>
        <p:spPr>
          <a:xfrm>
            <a:off x="7451670" y="5603471"/>
            <a:ext cx="2619894" cy="658368"/>
          </a:xfrm>
          <a:prstGeom prst="roundRect">
            <a:avLst/>
          </a:prstGeom>
          <a:solidFill>
            <a:srgbClr val="F5EFE8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C3048"/>
                </a:solidFill>
                <a:latin typeface="Aptos"/>
              </a:defRPr>
            </a:pPr>
            <a:r>
              <a:rPr dirty="0"/>
              <a:t>ALTERAZIONE DEL DECORSO DELLA CATENELLA</a:t>
            </a:r>
          </a:p>
        </p:txBody>
      </p:sp>
      <p:pic>
        <p:nvPicPr>
          <p:cNvPr id="17" name="Registrazione TC 05-03 in trasversale.mp4">
            <a:hlinkClick r:id="" action="ppaction://media"/>
            <a:extLst>
              <a:ext uri="{FF2B5EF4-FFF2-40B4-BE49-F238E27FC236}">
                <a16:creationId xmlns:a16="http://schemas.microsoft.com/office/drawing/2014/main" id="{DAEC15A7-9902-104D-16E6-B4FBFAB943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8550" y="1706287"/>
            <a:ext cx="7041833" cy="357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7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3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D8C86-6A04-5F2E-0A34-E8197BCB6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ICOB - App su Google Play">
            <a:extLst>
              <a:ext uri="{FF2B5EF4-FFF2-40B4-BE49-F238E27FC236}">
                <a16:creationId xmlns:a16="http://schemas.microsoft.com/office/drawing/2014/main" id="{46A206FB-99F9-9336-70B3-0642D0F4F0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634" y="164592"/>
            <a:ext cx="1524000" cy="1524000"/>
          </a:xfrm>
          <a:prstGeom prst="rect">
            <a:avLst/>
          </a:prstGeom>
        </p:spPr>
      </p:pic>
      <p:pic>
        <p:nvPicPr>
          <p:cNvPr id="3" name="Picture 8" descr="Portale Risorse Umane">
            <a:extLst>
              <a:ext uri="{FF2B5EF4-FFF2-40B4-BE49-F238E27FC236}">
                <a16:creationId xmlns:a16="http://schemas.microsoft.com/office/drawing/2014/main" id="{B4F32562-0925-53C7-1861-6AFFCF7EB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3541" y="1902543"/>
            <a:ext cx="1910186" cy="125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FF29CBE0-833B-3FDE-4613-ADAA5E880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0736826" y="3037799"/>
            <a:ext cx="1223808" cy="205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5D4D53E-C758-0716-89C4-9C4B92CA58FB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Ricostruzione TC 05-03.mp4">
            <a:hlinkClick r:id="" action="ppaction://media"/>
            <a:extLst>
              <a:ext uri="{FF2B5EF4-FFF2-40B4-BE49-F238E27FC236}">
                <a16:creationId xmlns:a16="http://schemas.microsoft.com/office/drawing/2014/main" id="{B1133088-91E0-840C-DB6F-573DAF0CC5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48652" y="723520"/>
            <a:ext cx="7539019" cy="5410959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D28DE156-3980-AB9D-41A9-816F9D47EFFA}"/>
              </a:ext>
            </a:extLst>
          </p:cNvPr>
          <p:cNvSpPr txBox="1"/>
          <p:nvPr/>
        </p:nvSpPr>
        <p:spPr>
          <a:xfrm>
            <a:off x="8449466" y="4195487"/>
            <a:ext cx="182537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C3048"/>
                </a:solidFill>
                <a:latin typeface="Aptos"/>
              </a:defRPr>
            </a:pPr>
            <a:r>
              <a:rPr sz="2000" dirty="0"/>
              <a:t>→ </a:t>
            </a:r>
            <a:r>
              <a:rPr sz="2000" dirty="0" err="1"/>
              <a:t>Reperti</a:t>
            </a:r>
            <a:r>
              <a:rPr sz="2000" dirty="0"/>
              <a:t> fortemente </a:t>
            </a:r>
            <a:r>
              <a:rPr sz="2000" dirty="0" err="1"/>
              <a:t>suggestivi</a:t>
            </a:r>
            <a:r>
              <a:rPr sz="2000" dirty="0"/>
              <a:t> per </a:t>
            </a:r>
            <a:r>
              <a:rPr sz="2000" dirty="0" err="1"/>
              <a:t>torsione</a:t>
            </a:r>
            <a:r>
              <a:rPr sz="2000" dirty="0"/>
              <a:t> del </a:t>
            </a:r>
            <a:r>
              <a:rPr sz="2000" dirty="0" err="1"/>
              <a:t>tubulo</a:t>
            </a:r>
            <a:r>
              <a:rPr sz="2000" dirty="0"/>
              <a:t> </a:t>
            </a:r>
            <a:r>
              <a:rPr sz="2000" dirty="0" err="1"/>
              <a:t>gastrico</a:t>
            </a:r>
            <a:r>
              <a:rPr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305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5429A-9A1E-74EC-CE68-4426DDDC3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ICOB - App su Google Play">
            <a:extLst>
              <a:ext uri="{FF2B5EF4-FFF2-40B4-BE49-F238E27FC236}">
                <a16:creationId xmlns:a16="http://schemas.microsoft.com/office/drawing/2014/main" id="{318D0609-7F23-705B-FFCD-F3C63C12F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634" y="164592"/>
            <a:ext cx="1524000" cy="1524000"/>
          </a:xfrm>
          <a:prstGeom prst="rect">
            <a:avLst/>
          </a:prstGeom>
        </p:spPr>
      </p:pic>
      <p:pic>
        <p:nvPicPr>
          <p:cNvPr id="3" name="Picture 8" descr="Portale Risorse Umane">
            <a:extLst>
              <a:ext uri="{FF2B5EF4-FFF2-40B4-BE49-F238E27FC236}">
                <a16:creationId xmlns:a16="http://schemas.microsoft.com/office/drawing/2014/main" id="{73F35505-C5FF-5DB3-4B74-916EE8A70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3541" y="1902543"/>
            <a:ext cx="1910186" cy="125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91215CD1-4F19-5761-DE45-048D64373A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0736826" y="3037799"/>
            <a:ext cx="1223808" cy="205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FCB37386-3A39-2F91-EE83-DF242536C92C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603E714C-4E22-70D1-DEDE-D4EDBBAF486C}"/>
              </a:ext>
            </a:extLst>
          </p:cNvPr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48"/>
                </a:solidFill>
                <a:latin typeface="Aptos Display"/>
              </a:defRPr>
            </a:pPr>
            <a:r>
              <a:t>Strategia terapeutica</a:t>
            </a: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52383E4F-793F-70B8-1E0C-23E41FAD4D92}"/>
              </a:ext>
            </a:extLst>
          </p:cNvPr>
          <p:cNvSpPr/>
          <p:nvPr/>
        </p:nvSpPr>
        <p:spPr>
          <a:xfrm>
            <a:off x="2386271" y="2056809"/>
            <a:ext cx="2926080" cy="777240"/>
          </a:xfrm>
          <a:prstGeom prst="roundRect">
            <a:avLst/>
          </a:prstGeom>
          <a:solidFill>
            <a:srgbClr val="EAF4F6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C3048"/>
                </a:solidFill>
                <a:latin typeface="Aptos"/>
              </a:defRPr>
            </a:pPr>
            <a:r>
              <a:t>ENDOSCOPIA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4FDBB16A-3F7F-5C9E-51E0-69BDD0FAECCE}"/>
              </a:ext>
            </a:extLst>
          </p:cNvPr>
          <p:cNvSpPr/>
          <p:nvPr/>
        </p:nvSpPr>
        <p:spPr>
          <a:xfrm>
            <a:off x="6314906" y="2056809"/>
            <a:ext cx="2926080" cy="777240"/>
          </a:xfrm>
          <a:prstGeom prst="roundRect">
            <a:avLst/>
          </a:prstGeom>
          <a:solidFill>
            <a:srgbClr val="F5EFE8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C3048"/>
                </a:solidFill>
                <a:latin typeface="Aptos"/>
              </a:defRPr>
            </a:pPr>
            <a:r>
              <a:rPr dirty="0"/>
              <a:t>CHIRURGIA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14FBF38E-F774-C497-EDDB-85E02791911D}"/>
              </a:ext>
            </a:extLst>
          </p:cNvPr>
          <p:cNvSpPr txBox="1"/>
          <p:nvPr/>
        </p:nvSpPr>
        <p:spPr>
          <a:xfrm>
            <a:off x="1106473" y="3429000"/>
            <a:ext cx="9137068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32A3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Approccio</a:t>
            </a:r>
            <a:r>
              <a:rPr dirty="0"/>
              <a:t> </a:t>
            </a:r>
            <a:r>
              <a:rPr dirty="0" err="1"/>
              <a:t>endoscopico</a:t>
            </a:r>
            <a:r>
              <a:rPr dirty="0"/>
              <a:t>: </a:t>
            </a:r>
            <a:r>
              <a:rPr dirty="0" err="1"/>
              <a:t>possibile</a:t>
            </a:r>
            <a:r>
              <a:rPr dirty="0"/>
              <a:t> </a:t>
            </a:r>
            <a:r>
              <a:rPr dirty="0" err="1"/>
              <a:t>nei</a:t>
            </a:r>
            <a:r>
              <a:rPr dirty="0"/>
              <a:t> </a:t>
            </a:r>
            <a:r>
              <a:rPr dirty="0" err="1"/>
              <a:t>casi</a:t>
            </a:r>
            <a:r>
              <a:rPr dirty="0"/>
              <a:t> </a:t>
            </a:r>
            <a:r>
              <a:rPr dirty="0" err="1"/>
              <a:t>correggibili</a:t>
            </a:r>
            <a:r>
              <a:rPr dirty="0"/>
              <a:t> e senza </a:t>
            </a:r>
            <a:r>
              <a:rPr dirty="0" err="1"/>
              <a:t>stenosi</a:t>
            </a:r>
            <a:r>
              <a:rPr dirty="0"/>
              <a:t> </a:t>
            </a:r>
            <a:r>
              <a:rPr dirty="0" err="1"/>
              <a:t>strutturata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100">
                <a:solidFill>
                  <a:srgbClr val="232A3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Approccio</a:t>
            </a:r>
            <a:r>
              <a:rPr dirty="0"/>
              <a:t> </a:t>
            </a:r>
            <a:r>
              <a:rPr dirty="0" err="1"/>
              <a:t>chirurgico</a:t>
            </a:r>
            <a:r>
              <a:rPr dirty="0"/>
              <a:t>: </a:t>
            </a:r>
            <a:r>
              <a:rPr dirty="0" err="1"/>
              <a:t>indicato</a:t>
            </a:r>
            <a:r>
              <a:rPr dirty="0"/>
              <a:t> </a:t>
            </a:r>
            <a:r>
              <a:rPr dirty="0" err="1"/>
              <a:t>nei</a:t>
            </a:r>
            <a:r>
              <a:rPr dirty="0"/>
              <a:t> </a:t>
            </a:r>
            <a:r>
              <a:rPr dirty="0" err="1"/>
              <a:t>quadri</a:t>
            </a:r>
            <a:r>
              <a:rPr dirty="0"/>
              <a:t> con </a:t>
            </a:r>
            <a:r>
              <a:rPr dirty="0" err="1"/>
              <a:t>alterazione</a:t>
            </a:r>
            <a:r>
              <a:rPr dirty="0"/>
              <a:t> </a:t>
            </a:r>
            <a:r>
              <a:rPr dirty="0" err="1"/>
              <a:t>anatomica</a:t>
            </a:r>
            <a:r>
              <a:rPr dirty="0"/>
              <a:t> </a:t>
            </a:r>
            <a:r>
              <a:rPr dirty="0" err="1"/>
              <a:t>importante</a:t>
            </a:r>
            <a:r>
              <a:rPr dirty="0"/>
              <a:t>, </a:t>
            </a:r>
            <a:r>
              <a:rPr dirty="0" err="1"/>
              <a:t>stenosi</a:t>
            </a:r>
            <a:r>
              <a:rPr dirty="0"/>
              <a:t> </a:t>
            </a:r>
            <a:r>
              <a:rPr dirty="0" err="1"/>
              <a:t>strutturata</a:t>
            </a:r>
            <a:r>
              <a:rPr dirty="0"/>
              <a:t> o </a:t>
            </a:r>
            <a:r>
              <a:rPr dirty="0" err="1"/>
              <a:t>torsione</a:t>
            </a:r>
            <a:r>
              <a:rPr dirty="0"/>
              <a:t> non </a:t>
            </a:r>
            <a:r>
              <a:rPr dirty="0" err="1"/>
              <a:t>reversibile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100">
                <a:solidFill>
                  <a:srgbClr val="232A31"/>
                </a:solidFill>
                <a:latin typeface="Aptos"/>
              </a:defRPr>
            </a:pPr>
            <a:r>
              <a:rPr dirty="0"/>
              <a:t>• Nel nostro </a:t>
            </a:r>
            <a:r>
              <a:rPr dirty="0" err="1"/>
              <a:t>caso</a:t>
            </a:r>
            <a:r>
              <a:rPr dirty="0"/>
              <a:t>: </a:t>
            </a:r>
            <a:r>
              <a:rPr dirty="0" err="1"/>
              <a:t>revisione</a:t>
            </a:r>
            <a:r>
              <a:rPr dirty="0"/>
              <a:t> </a:t>
            </a:r>
            <a:r>
              <a:rPr dirty="0" err="1"/>
              <a:t>chirurgica</a:t>
            </a:r>
            <a:r>
              <a:rPr dirty="0"/>
              <a:t> e </a:t>
            </a:r>
            <a:r>
              <a:rPr dirty="0" err="1"/>
              <a:t>conversione</a:t>
            </a:r>
            <a:r>
              <a:rPr dirty="0"/>
              <a:t> a bypass </a:t>
            </a:r>
            <a:r>
              <a:rPr dirty="0" err="1"/>
              <a:t>gastrico</a:t>
            </a:r>
            <a:r>
              <a:rPr dirty="0"/>
              <a:t> Roux-en-Y.</a:t>
            </a:r>
          </a:p>
        </p:txBody>
      </p:sp>
    </p:spTree>
    <p:extLst>
      <p:ext uri="{BB962C8B-B14F-4D97-AF65-F5344CB8AC3E}">
        <p14:creationId xmlns:p14="http://schemas.microsoft.com/office/powerpoint/2010/main" val="2748291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1B864-9429-BE49-EC96-DE4B767D6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ICOB - App su Google Play">
            <a:extLst>
              <a:ext uri="{FF2B5EF4-FFF2-40B4-BE49-F238E27FC236}">
                <a16:creationId xmlns:a16="http://schemas.microsoft.com/office/drawing/2014/main" id="{21B944B8-7FE9-BB8B-2005-4A60E330A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634" y="164592"/>
            <a:ext cx="1524000" cy="1524000"/>
          </a:xfrm>
          <a:prstGeom prst="rect">
            <a:avLst/>
          </a:prstGeom>
        </p:spPr>
      </p:pic>
      <p:pic>
        <p:nvPicPr>
          <p:cNvPr id="3" name="Picture 8" descr="Portale Risorse Umane">
            <a:extLst>
              <a:ext uri="{FF2B5EF4-FFF2-40B4-BE49-F238E27FC236}">
                <a16:creationId xmlns:a16="http://schemas.microsoft.com/office/drawing/2014/main" id="{F1AAD025-D208-F7EF-C412-83BEC23DB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3541" y="1902543"/>
            <a:ext cx="1910186" cy="125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4376CF3B-AF8F-E65F-6DDB-67F223F584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0736826" y="3037799"/>
            <a:ext cx="1223808" cy="205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C038FD7-893C-C638-07D3-56CE40421731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B3A5415A-007A-BF66-D088-E6646F7B9852}"/>
              </a:ext>
            </a:extLst>
          </p:cNvPr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48"/>
                </a:solidFill>
                <a:latin typeface="Aptos Display"/>
              </a:defRPr>
            </a:pPr>
            <a:r>
              <a:t>Revisione chirurgica</a:t>
            </a:r>
          </a:p>
        </p:txBody>
      </p:sp>
      <p:pic>
        <p:nvPicPr>
          <p:cNvPr id="17" name="SICOb Salemi.mp4">
            <a:hlinkClick r:id="" action="ppaction://media"/>
            <a:extLst>
              <a:ext uri="{FF2B5EF4-FFF2-40B4-BE49-F238E27FC236}">
                <a16:creationId xmlns:a16="http://schemas.microsoft.com/office/drawing/2014/main" id="{273EE8F2-45DC-E100-D22D-9C0B0E94FD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1947" y="1051560"/>
            <a:ext cx="9418120" cy="529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0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56968-ECBD-940B-1585-4113CB03B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ICOB - App su Google Play">
            <a:extLst>
              <a:ext uri="{FF2B5EF4-FFF2-40B4-BE49-F238E27FC236}">
                <a16:creationId xmlns:a16="http://schemas.microsoft.com/office/drawing/2014/main" id="{F348A7E4-E965-4080-9C02-336693B51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634" y="164592"/>
            <a:ext cx="1524000" cy="1524000"/>
          </a:xfrm>
          <a:prstGeom prst="rect">
            <a:avLst/>
          </a:prstGeom>
        </p:spPr>
      </p:pic>
      <p:pic>
        <p:nvPicPr>
          <p:cNvPr id="3" name="Picture 8" descr="Portale Risorse Umane">
            <a:extLst>
              <a:ext uri="{FF2B5EF4-FFF2-40B4-BE49-F238E27FC236}">
                <a16:creationId xmlns:a16="http://schemas.microsoft.com/office/drawing/2014/main" id="{E9AED6D3-019D-60A2-4E49-54999E51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3541" y="1902543"/>
            <a:ext cx="1910186" cy="125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910D5591-3D84-6BFC-38F9-557488711A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0736826" y="3037799"/>
            <a:ext cx="1223808" cy="205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3FD8F0B7-0C16-693F-A49D-30EB2446C5B6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017D95F7-14E1-FBA6-6C9C-FB07798C1B00}"/>
              </a:ext>
            </a:extLst>
          </p:cNvPr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048"/>
                </a:solidFill>
                <a:latin typeface="Aptos Display"/>
              </a:defRPr>
            </a:pPr>
            <a:r>
              <a:t>Outcome</a:t>
            </a: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E36265FB-525B-CDFE-A38A-5454D2369FB1}"/>
              </a:ext>
            </a:extLst>
          </p:cNvPr>
          <p:cNvSpPr/>
          <p:nvPr/>
        </p:nvSpPr>
        <p:spPr>
          <a:xfrm>
            <a:off x="914400" y="1554480"/>
            <a:ext cx="9098080" cy="822960"/>
          </a:xfrm>
          <a:prstGeom prst="roundRect">
            <a:avLst/>
          </a:prstGeom>
          <a:solidFill>
            <a:srgbClr val="EAF4F6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1C3048"/>
                </a:solidFill>
                <a:latin typeface="Aptos"/>
              </a:defRPr>
            </a:pPr>
            <a:r>
              <a:t>DECORSO POSTOPERATORIO REGOLARE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4D1A3B55-5034-8682-2DF7-B58C9496BBDB}"/>
              </a:ext>
            </a:extLst>
          </p:cNvPr>
          <p:cNvSpPr/>
          <p:nvPr/>
        </p:nvSpPr>
        <p:spPr>
          <a:xfrm>
            <a:off x="914400" y="2743200"/>
            <a:ext cx="4114800" cy="960120"/>
          </a:xfrm>
          <a:prstGeom prst="roundRect">
            <a:avLst/>
          </a:prstGeom>
          <a:solidFill>
            <a:srgbClr val="F5EFE8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 b="1">
                <a:solidFill>
                  <a:srgbClr val="1C3048"/>
                </a:solidFill>
                <a:latin typeface="Aptos"/>
              </a:defRPr>
            </a:pPr>
            <a:r>
              <a:t>RISOLUZIONE DELLA DISFAGIA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5AEE8B58-5496-0E25-589E-BA82BEE014DD}"/>
              </a:ext>
            </a:extLst>
          </p:cNvPr>
          <p:cNvSpPr/>
          <p:nvPr/>
        </p:nvSpPr>
        <p:spPr>
          <a:xfrm>
            <a:off x="5522485" y="2743200"/>
            <a:ext cx="4489995" cy="960120"/>
          </a:xfrm>
          <a:prstGeom prst="roundRect">
            <a:avLst/>
          </a:prstGeom>
          <a:solidFill>
            <a:srgbClr val="EAF4F6"/>
          </a:solidFill>
          <a:ln>
            <a:solidFill>
              <a:srgbClr val="DC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1C3048"/>
                </a:solidFill>
                <a:latin typeface="Aptos"/>
              </a:defRPr>
            </a:pPr>
            <a:r>
              <a:rPr dirty="0"/>
              <a:t>RIPRESA DELLA NORMALE ALIMENTAZIONE</a:t>
            </a:r>
          </a:p>
        </p:txBody>
      </p:sp>
    </p:spTree>
    <p:extLst>
      <p:ext uri="{BB962C8B-B14F-4D97-AF65-F5344CB8AC3E}">
        <p14:creationId xmlns:p14="http://schemas.microsoft.com/office/powerpoint/2010/main" val="3628326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9B63B-95C7-9E38-496C-411F19E97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ICOB - App su Google Play">
            <a:extLst>
              <a:ext uri="{FF2B5EF4-FFF2-40B4-BE49-F238E27FC236}">
                <a16:creationId xmlns:a16="http://schemas.microsoft.com/office/drawing/2014/main" id="{D733BE05-1E72-2CD7-B734-EC7A88B35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634" y="164592"/>
            <a:ext cx="1524000" cy="1524000"/>
          </a:xfrm>
          <a:prstGeom prst="rect">
            <a:avLst/>
          </a:prstGeom>
        </p:spPr>
      </p:pic>
      <p:pic>
        <p:nvPicPr>
          <p:cNvPr id="3" name="Picture 8" descr="Portale Risorse Umane">
            <a:extLst>
              <a:ext uri="{FF2B5EF4-FFF2-40B4-BE49-F238E27FC236}">
                <a16:creationId xmlns:a16="http://schemas.microsoft.com/office/drawing/2014/main" id="{680F1463-A918-FF3A-95D4-D903A1A3D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3541" y="1902543"/>
            <a:ext cx="1910186" cy="125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72A012FB-BE16-1037-BAE7-0CCDD81D5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0736826" y="3037799"/>
            <a:ext cx="1223808" cy="205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0EACDCDB-2CD5-CAE6-837E-A89E9C91B05A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BF65431B-98DF-0CBB-E50D-77D1FA03DD69}"/>
              </a:ext>
            </a:extLst>
          </p:cNvPr>
          <p:cNvSpPr txBox="1"/>
          <p:nvPr/>
        </p:nvSpPr>
        <p:spPr>
          <a:xfrm>
            <a:off x="777240" y="594360"/>
            <a:ext cx="395832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Aptos Display"/>
              </a:defRPr>
            </a:pPr>
            <a:r>
              <a:rPr dirty="0">
                <a:solidFill>
                  <a:srgbClr val="043D8F"/>
                </a:solidFill>
              </a:rPr>
              <a:t>Take-home messages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C1ACBF29-A6DE-FBF1-691B-F06F7CF34F24}"/>
              </a:ext>
            </a:extLst>
          </p:cNvPr>
          <p:cNvSpPr/>
          <p:nvPr/>
        </p:nvSpPr>
        <p:spPr>
          <a:xfrm>
            <a:off x="822960" y="1508760"/>
            <a:ext cx="594360" cy="594360"/>
          </a:xfrm>
          <a:prstGeom prst="ellipse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043D8F"/>
                </a:solidFill>
              </a:rPr>
              <a:t>01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9BF5043B-87BA-FD18-DC64-77CF3E6EDAE1}"/>
              </a:ext>
            </a:extLst>
          </p:cNvPr>
          <p:cNvSpPr txBox="1"/>
          <p:nvPr/>
        </p:nvSpPr>
        <p:spPr>
          <a:xfrm>
            <a:off x="1645920" y="1490472"/>
            <a:ext cx="5145255" cy="6001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FFFFFF"/>
                </a:solidFill>
                <a:latin typeface="Aptos"/>
              </a:defRPr>
            </a:pPr>
            <a:r>
              <a:rPr dirty="0" err="1">
                <a:solidFill>
                  <a:srgbClr val="043D8F"/>
                </a:solidFill>
              </a:rPr>
              <a:t>Disfagia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persistente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lang="it-IT" dirty="0">
                <a:solidFill>
                  <a:srgbClr val="043D8F"/>
                </a:solidFill>
              </a:rPr>
              <a:t>post</a:t>
            </a:r>
            <a:r>
              <a:rPr dirty="0">
                <a:solidFill>
                  <a:srgbClr val="043D8F"/>
                </a:solidFill>
              </a:rPr>
              <a:t> sleeve</a:t>
            </a:r>
            <a:r>
              <a:rPr lang="it-IT" dirty="0">
                <a:solidFill>
                  <a:srgbClr val="043D8F"/>
                </a:solidFill>
              </a:rPr>
              <a:t> </a:t>
            </a:r>
            <a:r>
              <a:rPr lang="it-IT" dirty="0" err="1">
                <a:solidFill>
                  <a:srgbClr val="043D8F"/>
                </a:solidFill>
              </a:rPr>
              <a:t>gastrectomy</a:t>
            </a:r>
            <a:endParaRPr dirty="0">
              <a:solidFill>
                <a:srgbClr val="043D8F"/>
              </a:solidFill>
            </a:endParaRPr>
          </a:p>
          <a:p>
            <a:pPr>
              <a:defRPr sz="1400">
                <a:solidFill>
                  <a:srgbClr val="BECDD4"/>
                </a:solidFill>
                <a:latin typeface="Aptos"/>
              </a:defRPr>
            </a:pPr>
            <a:r>
              <a:rPr lang="it-IT" dirty="0">
                <a:solidFill>
                  <a:srgbClr val="043D8F"/>
                </a:solidFill>
              </a:rPr>
              <a:t>C</a:t>
            </a:r>
            <a:r>
              <a:rPr dirty="0" err="1">
                <a:solidFill>
                  <a:srgbClr val="043D8F"/>
                </a:solidFill>
              </a:rPr>
              <a:t>onsiderare</a:t>
            </a:r>
            <a:r>
              <a:rPr dirty="0">
                <a:solidFill>
                  <a:srgbClr val="043D8F"/>
                </a:solidFill>
              </a:rPr>
              <a:t> il twist </a:t>
            </a:r>
            <a:r>
              <a:rPr dirty="0" err="1">
                <a:solidFill>
                  <a:srgbClr val="043D8F"/>
                </a:solidFill>
              </a:rPr>
              <a:t>nella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diagnosi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differenziale</a:t>
            </a:r>
            <a:r>
              <a:rPr dirty="0">
                <a:solidFill>
                  <a:srgbClr val="043D8F"/>
                </a:solidFill>
              </a:rPr>
              <a:t>.</a:t>
            </a:r>
          </a:p>
        </p:txBody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3E5CB30A-20A6-773B-85F1-8010C398554B}"/>
              </a:ext>
            </a:extLst>
          </p:cNvPr>
          <p:cNvSpPr/>
          <p:nvPr/>
        </p:nvSpPr>
        <p:spPr>
          <a:xfrm>
            <a:off x="822960" y="2587752"/>
            <a:ext cx="594360" cy="594360"/>
          </a:xfrm>
          <a:prstGeom prst="ellipse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043D8F"/>
                </a:solidFill>
              </a:rPr>
              <a:t>02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76107219-65E1-1227-A156-B05C386461D5}"/>
              </a:ext>
            </a:extLst>
          </p:cNvPr>
          <p:cNvSpPr txBox="1"/>
          <p:nvPr/>
        </p:nvSpPr>
        <p:spPr>
          <a:xfrm>
            <a:off x="1645920" y="2569464"/>
            <a:ext cx="4472378" cy="6001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FFFFFF"/>
                </a:solidFill>
                <a:latin typeface="Aptos"/>
              </a:defRPr>
            </a:pPr>
            <a:r>
              <a:rPr dirty="0">
                <a:solidFill>
                  <a:srgbClr val="043D8F"/>
                </a:solidFill>
              </a:rPr>
              <a:t>TC </a:t>
            </a:r>
            <a:r>
              <a:rPr lang="it-IT" dirty="0">
                <a:solidFill>
                  <a:srgbClr val="043D8F"/>
                </a:solidFill>
              </a:rPr>
              <a:t>addome </a:t>
            </a:r>
            <a:r>
              <a:rPr dirty="0">
                <a:solidFill>
                  <a:srgbClr val="043D8F"/>
                </a:solidFill>
              </a:rPr>
              <a:t>con </a:t>
            </a:r>
            <a:r>
              <a:rPr dirty="0" err="1">
                <a:solidFill>
                  <a:srgbClr val="043D8F"/>
                </a:solidFill>
              </a:rPr>
              <a:t>contrasto</a:t>
            </a:r>
            <a:r>
              <a:rPr dirty="0">
                <a:solidFill>
                  <a:srgbClr val="043D8F"/>
                </a:solidFill>
              </a:rPr>
              <a:t> per </a:t>
            </a:r>
            <a:r>
              <a:rPr dirty="0" err="1">
                <a:solidFill>
                  <a:srgbClr val="043D8F"/>
                </a:solidFill>
              </a:rPr>
              <a:t>os</a:t>
            </a:r>
            <a:endParaRPr dirty="0">
              <a:solidFill>
                <a:srgbClr val="043D8F"/>
              </a:solidFill>
            </a:endParaRPr>
          </a:p>
          <a:p>
            <a:pPr>
              <a:defRPr sz="1400">
                <a:solidFill>
                  <a:srgbClr val="BECDD4"/>
                </a:solidFill>
                <a:latin typeface="Aptos"/>
              </a:defRPr>
            </a:pPr>
            <a:r>
              <a:rPr lang="it-IT" dirty="0">
                <a:solidFill>
                  <a:srgbClr val="043D8F"/>
                </a:solidFill>
              </a:rPr>
              <a:t>F</a:t>
            </a:r>
            <a:r>
              <a:rPr dirty="0" err="1">
                <a:solidFill>
                  <a:srgbClr val="043D8F"/>
                </a:solidFill>
              </a:rPr>
              <a:t>ondamentale</a:t>
            </a:r>
            <a:r>
              <a:rPr dirty="0">
                <a:solidFill>
                  <a:srgbClr val="043D8F"/>
                </a:solidFill>
              </a:rPr>
              <a:t> per </a:t>
            </a:r>
            <a:r>
              <a:rPr dirty="0" err="1">
                <a:solidFill>
                  <a:srgbClr val="043D8F"/>
                </a:solidFill>
              </a:rPr>
              <a:t>definire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anatomia</a:t>
            </a:r>
            <a:r>
              <a:rPr dirty="0">
                <a:solidFill>
                  <a:srgbClr val="043D8F"/>
                </a:solidFill>
              </a:rPr>
              <a:t>, </a:t>
            </a:r>
            <a:r>
              <a:rPr dirty="0" err="1">
                <a:solidFill>
                  <a:srgbClr val="043D8F"/>
                </a:solidFill>
              </a:rPr>
              <a:t>stenosi</a:t>
            </a:r>
            <a:r>
              <a:rPr dirty="0">
                <a:solidFill>
                  <a:srgbClr val="043D8F"/>
                </a:solidFill>
              </a:rPr>
              <a:t> e </a:t>
            </a:r>
            <a:r>
              <a:rPr dirty="0" err="1">
                <a:solidFill>
                  <a:srgbClr val="043D8F"/>
                </a:solidFill>
              </a:rPr>
              <a:t>torsione</a:t>
            </a:r>
            <a:r>
              <a:rPr dirty="0">
                <a:solidFill>
                  <a:srgbClr val="043D8F"/>
                </a:solidFill>
              </a:rPr>
              <a:t>.</a:t>
            </a:r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00274589-50F9-353F-5EAD-ACF4E18647A1}"/>
              </a:ext>
            </a:extLst>
          </p:cNvPr>
          <p:cNvSpPr/>
          <p:nvPr/>
        </p:nvSpPr>
        <p:spPr>
          <a:xfrm>
            <a:off x="822960" y="3666744"/>
            <a:ext cx="594360" cy="594360"/>
          </a:xfrm>
          <a:prstGeom prst="ellipse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043D8F"/>
                </a:solidFill>
              </a:rPr>
              <a:t>03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606F91D2-0BCD-2D9C-93D3-882CE0AE95F3}"/>
              </a:ext>
            </a:extLst>
          </p:cNvPr>
          <p:cNvSpPr txBox="1"/>
          <p:nvPr/>
        </p:nvSpPr>
        <p:spPr>
          <a:xfrm>
            <a:off x="1645920" y="3648456"/>
            <a:ext cx="5971699" cy="6001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FFFFFF"/>
                </a:solidFill>
                <a:latin typeface="Aptos"/>
              </a:defRPr>
            </a:pPr>
            <a:r>
              <a:rPr dirty="0" err="1">
                <a:solidFill>
                  <a:srgbClr val="043D8F"/>
                </a:solidFill>
              </a:rPr>
              <a:t>Trattamento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personalizzato</a:t>
            </a:r>
            <a:endParaRPr dirty="0">
              <a:solidFill>
                <a:srgbClr val="043D8F"/>
              </a:solidFill>
            </a:endParaRPr>
          </a:p>
          <a:p>
            <a:pPr>
              <a:defRPr sz="1400">
                <a:solidFill>
                  <a:srgbClr val="BECDD4"/>
                </a:solidFill>
                <a:latin typeface="Aptos"/>
              </a:defRPr>
            </a:pPr>
            <a:r>
              <a:rPr lang="it-IT" dirty="0">
                <a:solidFill>
                  <a:srgbClr val="043D8F"/>
                </a:solidFill>
              </a:rPr>
              <a:t>E</a:t>
            </a:r>
            <a:r>
              <a:rPr dirty="0" err="1">
                <a:solidFill>
                  <a:srgbClr val="043D8F"/>
                </a:solidFill>
              </a:rPr>
              <a:t>ndoscopia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nei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casi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correggibili</a:t>
            </a:r>
            <a:r>
              <a:rPr dirty="0">
                <a:solidFill>
                  <a:srgbClr val="043D8F"/>
                </a:solidFill>
              </a:rPr>
              <a:t>; </a:t>
            </a:r>
            <a:r>
              <a:rPr dirty="0" err="1">
                <a:solidFill>
                  <a:srgbClr val="043D8F"/>
                </a:solidFill>
              </a:rPr>
              <a:t>chirurgia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nei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quadri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strutturati</a:t>
            </a:r>
            <a:r>
              <a:rPr dirty="0">
                <a:solidFill>
                  <a:srgbClr val="043D8F"/>
                </a:solidFill>
              </a:rPr>
              <a:t>/</a:t>
            </a:r>
            <a:r>
              <a:rPr dirty="0" err="1">
                <a:solidFill>
                  <a:srgbClr val="043D8F"/>
                </a:solidFill>
              </a:rPr>
              <a:t>irreversibili</a:t>
            </a:r>
            <a:r>
              <a:rPr dirty="0">
                <a:solidFill>
                  <a:srgbClr val="043D8F"/>
                </a:solidFill>
              </a:rPr>
              <a:t>.</a:t>
            </a:r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id="{6C67CD95-F98B-838A-00D8-7B62F74BCE8C}"/>
              </a:ext>
            </a:extLst>
          </p:cNvPr>
          <p:cNvSpPr/>
          <p:nvPr/>
        </p:nvSpPr>
        <p:spPr>
          <a:xfrm>
            <a:off x="822960" y="4745736"/>
            <a:ext cx="594360" cy="594360"/>
          </a:xfrm>
          <a:prstGeom prst="ellipse">
            <a:avLst/>
          </a:prstGeom>
          <a:solidFill>
            <a:srgbClr val="26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043D8F"/>
                </a:solidFill>
              </a:rPr>
              <a:t>04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729A7E7F-C315-01C8-6C64-CF076E8EAECF}"/>
              </a:ext>
            </a:extLst>
          </p:cNvPr>
          <p:cNvSpPr txBox="1"/>
          <p:nvPr/>
        </p:nvSpPr>
        <p:spPr>
          <a:xfrm>
            <a:off x="1645920" y="4727448"/>
            <a:ext cx="6491392" cy="6001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FFFFFF"/>
                </a:solidFill>
                <a:latin typeface="Aptos"/>
              </a:defRPr>
            </a:pPr>
            <a:r>
              <a:rPr dirty="0" err="1">
                <a:solidFill>
                  <a:srgbClr val="043D8F"/>
                </a:solidFill>
              </a:rPr>
              <a:t>Conversione</a:t>
            </a:r>
            <a:r>
              <a:rPr dirty="0">
                <a:solidFill>
                  <a:srgbClr val="043D8F"/>
                </a:solidFill>
              </a:rPr>
              <a:t> a RYGB</a:t>
            </a:r>
          </a:p>
          <a:p>
            <a:pPr>
              <a:defRPr sz="1400">
                <a:solidFill>
                  <a:srgbClr val="BECDD4"/>
                </a:solidFill>
                <a:latin typeface="Aptos"/>
              </a:defRPr>
            </a:pPr>
            <a:r>
              <a:rPr lang="it-IT" dirty="0">
                <a:solidFill>
                  <a:srgbClr val="043D8F"/>
                </a:solidFill>
              </a:rPr>
              <a:t>O</a:t>
            </a:r>
            <a:r>
              <a:rPr dirty="0" err="1">
                <a:solidFill>
                  <a:srgbClr val="043D8F"/>
                </a:solidFill>
              </a:rPr>
              <a:t>pzione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efficace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nei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casi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selezionati</a:t>
            </a:r>
            <a:r>
              <a:rPr dirty="0">
                <a:solidFill>
                  <a:srgbClr val="043D8F"/>
                </a:solidFill>
              </a:rPr>
              <a:t>, con </a:t>
            </a:r>
            <a:r>
              <a:rPr dirty="0" err="1">
                <a:solidFill>
                  <a:srgbClr val="043D8F"/>
                </a:solidFill>
              </a:rPr>
              <a:t>risoluzione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dell’ostruzione</a:t>
            </a:r>
            <a:r>
              <a:rPr dirty="0">
                <a:solidFill>
                  <a:srgbClr val="043D8F"/>
                </a:solidFill>
              </a:rPr>
              <a:t> e </a:t>
            </a:r>
            <a:r>
              <a:rPr dirty="0" err="1">
                <a:solidFill>
                  <a:srgbClr val="043D8F"/>
                </a:solidFill>
              </a:rPr>
              <a:t>dei</a:t>
            </a:r>
            <a:r>
              <a:rPr dirty="0">
                <a:solidFill>
                  <a:srgbClr val="043D8F"/>
                </a:solidFill>
              </a:rPr>
              <a:t> </a:t>
            </a:r>
            <a:r>
              <a:rPr dirty="0" err="1">
                <a:solidFill>
                  <a:srgbClr val="043D8F"/>
                </a:solidFill>
              </a:rPr>
              <a:t>sintomi</a:t>
            </a:r>
            <a:r>
              <a:rPr dirty="0">
                <a:solidFill>
                  <a:srgbClr val="043D8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5033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 per l’attenzione!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3345</TotalTime>
  <Words>1803</Words>
  <Application>Microsoft Macintosh PowerPoint</Application>
  <PresentationFormat>Widescreen</PresentationFormat>
  <Paragraphs>116</Paragraphs>
  <Slides>11</Slides>
  <Notes>10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4" baseType="lpstr">
      <vt:lpstr>Calibri</vt:lpstr>
      <vt:lpstr>Wingdings</vt:lpstr>
      <vt:lpstr>RetrospectVTI</vt:lpstr>
      <vt:lpstr>TWIST GASTRICO DOPO SLEEVE GASTRECTOMY: DALLA DIAGNOSI RADIOLOGICA ALLA REVISIONE CHIRURGICA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Gloria Faletra</cp:lastModifiedBy>
  <cp:revision>16</cp:revision>
  <dcterms:created xsi:type="dcterms:W3CDTF">2022-02-27T17:36:31Z</dcterms:created>
  <dcterms:modified xsi:type="dcterms:W3CDTF">2026-09-18T08:50:00Z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